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1" r:id="rId7"/>
    <p:sldId id="265" r:id="rId8"/>
    <p:sldId id="262" r:id="rId9"/>
    <p:sldId id="263" r:id="rId10"/>
    <p:sldId id="264" r:id="rId11"/>
    <p:sldId id="271" r:id="rId12"/>
    <p:sldId id="267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EF7F2-AFD7-C839-4C8B-5CC61A4BCE7C}" v="706" dt="2024-03-28T13:55:07.058"/>
    <p1510:client id="{87BE012D-804B-5E29-59E0-1C480B9660C9}" v="72" dt="2024-03-28T20:26:22.420"/>
    <p1510:client id="{FD54633D-2CE2-34E1-9EED-2A7F626C9D5A}" v="330" dt="2024-03-28T20:15:22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nc.cdc.gov/eid/page/scientific-nomenclature#:~:text=Italicize%20family%2C%20genus%2C%20species%2C,is%20neither%20capitalized%20nor%20italicize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hyperlink" Target="https://advice.writing.utoronto.ca/types-of-writing/lab-report/" TargetMode="External"/><Relationship Id="rId7" Type="http://schemas.openxmlformats.org/officeDocument/2006/relationships/hyperlink" Target="https://dal.ca.libguides.com/c.php?g=257176&amp;p=1718032" TargetMode="External"/><Relationship Id="rId2" Type="http://schemas.openxmlformats.org/officeDocument/2006/relationships/hyperlink" Target="https://libguides.msvu.ca/ld.php?content_id=344871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vice.writing.utoronto.ca/types-of-writing/science/" TargetMode="External"/><Relationship Id="rId5" Type="http://schemas.openxmlformats.org/officeDocument/2006/relationships/hyperlink" Target="https://libguides.msvu.ca/ld.php?content_id=34487148" TargetMode="External"/><Relationship Id="rId4" Type="http://schemas.openxmlformats.org/officeDocument/2006/relationships/hyperlink" Target="https://libraryguides.mcgill.ca/labreports" TargetMode="External"/><Relationship Id="rId9" Type="http://schemas.openxmlformats.org/officeDocument/2006/relationships/image" Target="../media/image2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424" y="2230802"/>
            <a:ext cx="5658876" cy="1297115"/>
          </a:xfrm>
        </p:spPr>
        <p:txBody>
          <a:bodyPr anchor="t">
            <a:noAutofit/>
          </a:bodyPr>
          <a:lstStyle/>
          <a:p>
            <a:pPr algn="l"/>
            <a:r>
              <a:rPr lang="en-US" sz="5400">
                <a:solidFill>
                  <a:schemeClr val="tx2"/>
                </a:solidFill>
              </a:rPr>
              <a:t>Lab Report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883" y="4030210"/>
            <a:ext cx="4805691" cy="83883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Prepared by 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Megan Churchill and Rachel Waugh, </a:t>
            </a:r>
          </a:p>
          <a:p>
            <a:r>
              <a:rPr lang="en-US" sz="2000" dirty="0">
                <a:solidFill>
                  <a:schemeClr val="tx2"/>
                </a:solidFill>
              </a:rPr>
              <a:t>MWC Science Writing Tutors 2023-24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Pencil">
            <a:extLst>
              <a:ext uri="{FF2B5EF4-FFF2-40B4-BE49-F238E27FC236}">
                <a16:creationId xmlns:a16="http://schemas.microsoft.com/office/drawing/2014/main" id="{820DDCFD-AB32-685D-AF6C-33EE5FA18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A9F264-A166-7E8D-381E-BCA7E85C9170}"/>
              </a:ext>
            </a:extLst>
          </p:cNvPr>
          <p:cNvSpPr txBox="1"/>
          <p:nvPr/>
        </p:nvSpPr>
        <p:spPr>
          <a:xfrm>
            <a:off x="713498" y="5447220"/>
            <a:ext cx="465631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 dirty="0"/>
              <a:t>The following presentation was prepared as a general guide. Each instructor will have their own preferences, which you need to follow.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1EBA8-9AA8-7B37-4EE4-94FFED80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E9E20-3A4E-1796-7B56-1D053163C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09223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The conclusion of a lab report is typically around 1 paragraph in length (it is the shortest section of the report).</a:t>
            </a:r>
          </a:p>
          <a:p>
            <a:r>
              <a:rPr lang="en-US" sz="2000" u="sng" dirty="0">
                <a:solidFill>
                  <a:schemeClr val="tx2"/>
                </a:solidFill>
                <a:ea typeface="+mn-lt"/>
                <a:cs typeface="+mn-lt"/>
              </a:rPr>
              <a:t>Summarize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the lab and your results.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Speak to the implications of your results. </a:t>
            </a:r>
          </a:p>
          <a:p>
            <a:r>
              <a:rPr lang="en-US" sz="2000" u="sng" dirty="0">
                <a:solidFill>
                  <a:schemeClr val="tx2"/>
                </a:solidFill>
                <a:ea typeface="+mn-lt"/>
                <a:cs typeface="+mn-lt"/>
              </a:rPr>
              <a:t>Do not add new information 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 the conclusion section. 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Report Add">
            <a:extLst>
              <a:ext uri="{FF2B5EF4-FFF2-40B4-BE49-F238E27FC236}">
                <a16:creationId xmlns:a16="http://schemas.microsoft.com/office/drawing/2014/main" id="{00C270F0-26EE-EB31-0EAF-564B2C887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83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241A69-1A22-B032-9552-C7B74A7F0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References</a:t>
            </a:r>
          </a:p>
        </p:txBody>
      </p:sp>
      <p:pic>
        <p:nvPicPr>
          <p:cNvPr id="8" name="Graphic 7" descr="Research">
            <a:extLst>
              <a:ext uri="{FF2B5EF4-FFF2-40B4-BE49-F238E27FC236}">
                <a16:creationId xmlns:a16="http://schemas.microsoft.com/office/drawing/2014/main" id="{AF97013A-32F4-5737-9A13-05DA9DBE5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7F598-A93F-5ACA-36DD-DD7009563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5564806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For formal lab reports, cite any sources used or consulted in the writing of your lab report. Cite these in-text (in the body of your report) and in a reference list (placed at the end, after your conclusion). 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Follow your course's recommended referencing style, typically found in the course syllabus. If unsure, ask your instructor. 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326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A9A48B-48B8-27D0-CC2D-C3322632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0400" y="455455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</a:rPr>
              <a:t>Discipline-Specific Tips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67534-91DA-0287-9BA2-894988269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183" y="1979042"/>
            <a:ext cx="9833548" cy="469330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  <a:latin typeface="Aptos"/>
              <a:ea typeface="+mn-lt"/>
              <a:cs typeface="Arial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ea typeface="+mn-lt"/>
                <a:cs typeface="+mn-lt"/>
              </a:rPr>
              <a:t>Applied Human Nutrition:</a:t>
            </a:r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The format of a report can differ based on the course.</a:t>
            </a:r>
          </a:p>
          <a:p>
            <a:pPr marL="971550" lvl="1" indent="-285750">
              <a:buFont typeface="Courier New,monospace"/>
              <a:buChar char="o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For example, some may be more of a 'question and answer' format. However, many of the same science and lab writing tips still apply (e.g., are there any relevant standards for comparison?) </a:t>
            </a:r>
            <a:b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</a:br>
            <a:endParaRPr lang="en-US" sz="2000" dirty="0">
              <a:solidFill>
                <a:schemeClr val="tx2"/>
              </a:solidFill>
              <a:latin typeface="Aptos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ea typeface="+mn-lt"/>
                <a:cs typeface="+mn-lt"/>
              </a:rPr>
              <a:t>Biology, Chemistry, and Physics: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Ensure you record units for any measurements and calculations. </a:t>
            </a:r>
          </a:p>
          <a:p>
            <a:r>
              <a:rPr lang="en-US" sz="2000" dirty="0">
                <a:solidFill>
                  <a:schemeClr val="tx2"/>
                </a:solidFill>
              </a:rPr>
              <a:t>Refer to Scientific Nomenclature guidelines as relevant (</a:t>
            </a:r>
            <a:r>
              <a:rPr lang="en-US" sz="20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helpful resource</a:t>
            </a:r>
            <a:r>
              <a:rPr lang="en-US" sz="2000" dirty="0">
                <a:solidFill>
                  <a:schemeClr val="tx2"/>
                </a:solidFill>
              </a:rPr>
              <a:t> linked here).</a:t>
            </a:r>
            <a:br>
              <a:rPr lang="en-US" sz="2000" dirty="0">
                <a:solidFill>
                  <a:schemeClr val="tx2"/>
                </a:solidFill>
              </a:rPr>
            </a:b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ea typeface="+mn-lt"/>
                <a:cs typeface="+mn-lt"/>
              </a:rPr>
              <a:t>Psychology:</a:t>
            </a:r>
          </a:p>
          <a:p>
            <a:pPr>
              <a:buFont typeface="Arial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The methods section may require specific sub-headings, such as</a:t>
            </a:r>
          </a:p>
          <a:p>
            <a:pPr marL="971550" lvl="1" indent="-285750">
              <a:buFont typeface="Courier New,monospace"/>
              <a:buChar char="o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Participants or Subjects</a:t>
            </a:r>
          </a:p>
          <a:p>
            <a:pPr marL="971550" lvl="1" indent="-285750">
              <a:buFont typeface="Courier New,monospace"/>
              <a:buChar char="o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Design (</a:t>
            </a:r>
            <a:r>
              <a:rPr lang="en-US" sz="2000" i="1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e.g.</a:t>
            </a: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 variables and conditions)</a:t>
            </a:r>
          </a:p>
          <a:p>
            <a:pPr marL="971550" lvl="1" indent="-285750">
              <a:buFont typeface="Courier New,monospace"/>
              <a:buChar char="o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Materials or Apparatus (and measures)</a:t>
            </a:r>
          </a:p>
          <a:p>
            <a:pPr marL="971550" lvl="1" indent="-285750">
              <a:buFont typeface="Courier New,monospace"/>
              <a:buChar char="o"/>
            </a:pPr>
            <a:r>
              <a:rPr lang="en-US" sz="2000" dirty="0">
                <a:solidFill>
                  <a:schemeClr val="tx2"/>
                </a:solidFill>
                <a:latin typeface="Aptos"/>
                <a:ea typeface="+mn-lt"/>
                <a:cs typeface="Arial"/>
              </a:rPr>
              <a:t>Procedure (step-wise process/protocol)</a:t>
            </a:r>
            <a:endParaRPr lang="en-US" dirty="0">
              <a:solidFill>
                <a:schemeClr val="tx2"/>
              </a:solidFill>
              <a:latin typeface="Aptos"/>
            </a:endParaRPr>
          </a:p>
          <a:p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672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0990BB-9321-12E9-BDBE-47A7494C7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6124471" cy="1454051"/>
          </a:xfrm>
        </p:spPr>
        <p:txBody>
          <a:bodyPr>
            <a:no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2007-D275-93FF-3D4E-78454389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sz="2000" u="sng">
                <a:solidFill>
                  <a:schemeClr val="tx2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https://libguides.msvu.ca/ld.php?content_id=34487147</a:t>
            </a:r>
            <a:endParaRPr lang="en-US" sz="20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 u="sng">
                <a:solidFill>
                  <a:schemeClr val="tx2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https://advice.writing.utoronto.ca/types-of-writing/lab-report/</a:t>
            </a:r>
            <a:endParaRPr lang="en-US" sz="20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 u="sng">
                <a:solidFill>
                  <a:schemeClr val="tx2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https://libraryguides.mcgill.ca/labreports</a:t>
            </a:r>
            <a:endParaRPr lang="en-US" sz="20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 u="sng">
                <a:solidFill>
                  <a:schemeClr val="tx2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https://libguides.msvu.ca/ld.php?content_id=34487148</a:t>
            </a:r>
            <a:endParaRPr lang="en-US" sz="20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 u="sng">
                <a:solidFill>
                  <a:schemeClr val="tx2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https://advice.writing.utoronto.ca/types-of-writing/science/</a:t>
            </a:r>
            <a:endParaRPr lang="en-US" sz="20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2000">
                <a:solidFill>
                  <a:schemeClr val="tx2"/>
                </a:solidFill>
              </a:rPr>
              <a:t>Psychology specific: </a:t>
            </a:r>
            <a:r>
              <a:rPr lang="en-US" sz="2000">
                <a:solidFill>
                  <a:schemeClr val="tx2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https://dal.ca.libguides.com/c.php?g=257176&amp;p=1718032</a:t>
            </a:r>
            <a:r>
              <a:rPr lang="en-US" sz="2000">
                <a:solidFill>
                  <a:schemeClr val="tx2"/>
                </a:solidFill>
                <a:ea typeface="+mn-lt"/>
                <a:cs typeface="+mn-lt"/>
              </a:rPr>
              <a:t> </a:t>
            </a:r>
            <a:endParaRPr lang="en-US" sz="2000" u="sng">
              <a:solidFill>
                <a:schemeClr val="tx2"/>
              </a:solidFill>
              <a:ea typeface="+mn-lt"/>
              <a:cs typeface="+mn-lt"/>
            </a:endParaRPr>
          </a:p>
          <a:p>
            <a:endParaRPr lang="en-US" sz="180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289CA69F-591F-76B5-49DC-A7CF97B2CB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FB4C9F-D9C1-9A4F-941D-41F0A6E74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30092-1D64-C2B4-1A51-173798815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General tips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Title page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Abstract</a:t>
            </a:r>
            <a:endParaRPr lang="en-US" dirty="0">
              <a:solidFill>
                <a:schemeClr val="tx2"/>
              </a:solidFill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Introduction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Methods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Results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Discussion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Conclusion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References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Discipline specific tips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Additional resources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Check List">
            <a:extLst>
              <a:ext uri="{FF2B5EF4-FFF2-40B4-BE49-F238E27FC236}">
                <a16:creationId xmlns:a16="http://schemas.microsoft.com/office/drawing/2014/main" id="{67291F19-C7ED-B15D-C9E9-8F503030E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D1B124-DD23-22EB-6BB1-4DD8DBDE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94753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General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862F0-768A-B604-F40A-EE5CDA776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461" y="2365755"/>
            <a:ext cx="6096111" cy="36392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Lab reports should be written in third person (do not use “I”, “we”, “our”, “you”).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Lab reports should be written in past tense (because the study was already completed).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It is important in science writing and reporting to be specific and accurate. Science writing is also direct and clear.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Do not include your opinion, unless requested by your instructor. Your hypothesis is not an opinion; it is an educated guess.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Avoid personal bias—state the facts as best as you can.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All lab reports follow a similar structure: abstract, introduction, materials &amp; methods, results, discussion, and conclusion.</a:t>
            </a:r>
          </a:p>
          <a:p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Blog">
            <a:extLst>
              <a:ext uri="{FF2B5EF4-FFF2-40B4-BE49-F238E27FC236}">
                <a16:creationId xmlns:a16="http://schemas.microsoft.com/office/drawing/2014/main" id="{3BDD3E7F-A349-06FA-B43C-88AA9E8A8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1548" y="1651723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3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6E7DB-2680-5CD1-D02E-FA9879E41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Title page</a:t>
            </a:r>
          </a:p>
        </p:txBody>
      </p:sp>
      <p:pic>
        <p:nvPicPr>
          <p:cNvPr id="22" name="Graphic 21" descr="Footer">
            <a:extLst>
              <a:ext uri="{FF2B5EF4-FFF2-40B4-BE49-F238E27FC236}">
                <a16:creationId xmlns:a16="http://schemas.microsoft.com/office/drawing/2014/main" id="{5E750F18-3BF0-8494-BF33-21BEBA086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B78BD-E6A6-98A8-5E3B-E1E065DDB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A title page may be required, dependent on the course or instructor.</a:t>
            </a:r>
          </a:p>
          <a:p>
            <a:r>
              <a:rPr lang="en-US" sz="2000" dirty="0">
                <a:solidFill>
                  <a:schemeClr val="tx2"/>
                </a:solidFill>
              </a:rPr>
              <a:t>Follow the recommended formatting style, typically found in the course syllabus.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Make your title informative and specific to the study/lab completed.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568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183C-E0F3-B82E-091B-D8E9CFCC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994" y="670129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8EBB-3F48-7E16-3708-713157F9D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140" y="1890380"/>
            <a:ext cx="5718605" cy="47438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This section may not be required in all lab reports, so read the assignment directions clearly, and if you are unsure, ask your professor/ lab instructor if an abstract is required.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Typically, the abstract is the last section you will write in a lab report, although it appears first.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An abstract is a general overview (typically 250-300 words) of the study/ lab you completed.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An abstract will include</a:t>
            </a:r>
            <a:b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</a:b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 the purpose or objective of the study/ lab, </a:t>
            </a:r>
            <a:b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</a:b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 a brief description of the methods used, </a:t>
            </a:r>
            <a:b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</a:b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 key findings, and</a:t>
            </a:r>
            <a:b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</a:b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 significance/conclusion of your results. </a:t>
            </a:r>
          </a:p>
          <a:p>
            <a:endParaRPr lang="en-US" sz="17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Closed Book">
            <a:extLst>
              <a:ext uri="{FF2B5EF4-FFF2-40B4-BE49-F238E27FC236}">
                <a16:creationId xmlns:a16="http://schemas.microsoft.com/office/drawing/2014/main" id="{8565DCCF-A99A-D7D5-B6C9-17EE4FD0E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8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525FF1-B14D-EE41-4853-1321C9408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30CB-F854-258A-C687-2428AB2FC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The introduction section sets the reader up for the lab.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It includes necessary background information relevant to the lab.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It provides a brief overview of similar studies and highlights how your lab will contribute.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The introduction section should end with the purpose of the lab and a hypothesis (what you think will happen).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C9D0FC4E-779F-B5E3-68E5-89F964C9C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6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41F378-41D7-DFB1-C642-EF784493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en-US" sz="5400">
                <a:solidFill>
                  <a:schemeClr val="tx2"/>
                </a:solidFill>
              </a:rPr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D25EE-01C7-AE64-FB7C-8757BFC3E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 the materials and methods section, describe how you completed the lab, who was involved in the lab (participants, if any), and what equipment was needed.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Provide enough detail so that the reader could repeat the lab with the same materials and methods that you used. </a:t>
            </a:r>
          </a:p>
          <a:p>
            <a:r>
              <a:rPr lang="en-US" sz="2000" dirty="0">
                <a:solidFill>
                  <a:schemeClr val="tx2"/>
                </a:solidFill>
              </a:rPr>
              <a:t>List any dependent, independent, and control variables used.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Graphic 3" descr="Flask with solid fill">
            <a:extLst>
              <a:ext uri="{FF2B5EF4-FFF2-40B4-BE49-F238E27FC236}">
                <a16:creationId xmlns:a16="http://schemas.microsoft.com/office/drawing/2014/main" id="{CBC2C0DE-922D-F805-1A38-D3CAD5F33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129D5-B821-A769-F691-63E26747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B3E47-452C-DA2A-B9C8-A354ACD27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64" y="2136700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List and describe what you found (What were you measuring? Are there any relevant outcomes or comparisons?)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Do not interpret your results. Save that for the discussion section.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Use tables and figures to supplement your written description. Tables and figures should be clear, easy to understand, and able to stand on their own.</a:t>
            </a:r>
          </a:p>
          <a:p>
            <a:r>
              <a:rPr lang="en-US" sz="2000" dirty="0">
                <a:solidFill>
                  <a:schemeClr val="tx2"/>
                </a:solidFill>
              </a:rPr>
              <a:t>Refer to formatting standards for axis and table/ figure titles.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5D213CDB-D673-7825-8F28-BDF7F08CF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2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9D2FF-DA4B-52B2-CBDB-E31762D1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93230"/>
            <a:ext cx="4977976" cy="1454051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tx2"/>
                </a:solidFill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E6AF7-7993-2B34-2FF1-E259F3FD7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 the discussion section, you are explaining and interpreting your results (What do your findings mean?).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Compare your results to other similar studies (What was similar, what was different?).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Compare your results to your hypothesis.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Explain the significance of your results.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Include strengths and limitations to the study you completed.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Include recommendations for future research based on what you found. 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AE176009-8B81-9A41-BE00-BD20A6DE5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957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Courier New,monospace</vt:lpstr>
      <vt:lpstr>office theme</vt:lpstr>
      <vt:lpstr>Lab Report Writing</vt:lpstr>
      <vt:lpstr>Outline</vt:lpstr>
      <vt:lpstr>General tips</vt:lpstr>
      <vt:lpstr>Title page</vt:lpstr>
      <vt:lpstr>Abstract</vt:lpstr>
      <vt:lpstr>Introduction</vt:lpstr>
      <vt:lpstr>Materials and Methods</vt:lpstr>
      <vt:lpstr>Results</vt:lpstr>
      <vt:lpstr>Discussion</vt:lpstr>
      <vt:lpstr>Conclusion</vt:lpstr>
      <vt:lpstr>References</vt:lpstr>
      <vt:lpstr>Discipline-Specific Tips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Goulet</dc:creator>
  <cp:lastModifiedBy>Amy Currie</cp:lastModifiedBy>
  <cp:revision>46</cp:revision>
  <dcterms:created xsi:type="dcterms:W3CDTF">2024-03-05T16:08:16Z</dcterms:created>
  <dcterms:modified xsi:type="dcterms:W3CDTF">2024-04-04T22:41:32Z</dcterms:modified>
</cp:coreProperties>
</file>